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Barlow Bold" panose="00000800000000000000" pitchFamily="2" charset="0"/>
      <p:bold r:id="rId11"/>
    </p:embeddedFont>
    <p:embeddedFont>
      <p:font typeface="Consolas" panose="020B0609020204030204" pitchFamily="49" charset="0"/>
      <p:regular r:id="rId12"/>
      <p:bold r:id="rId13"/>
      <p:italic r:id="rId14"/>
      <p:boldItalic r:id="rId15"/>
    </p:embeddedFont>
    <p:embeddedFont>
      <p:font typeface="Kanit Light" panose="020B0604020202020204" charset="-34"/>
      <p:regular r:id="rId16"/>
    </p:embeddedFont>
    <p:embeddedFont>
      <p:font typeface="Martel Sans" panose="020B0604020202020204" charset="0"/>
      <p:regular r:id="rId17"/>
    </p:embeddedFont>
    <p:embeddedFont>
      <p:font typeface="Montserrat" panose="00000500000000000000" pitchFamily="2" charset="0"/>
      <p:regular r:id="rId18"/>
      <p:bold r:id="rId19"/>
      <p:italic r:id="rId20"/>
      <p:boldItalic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75" d="100"/>
          <a:sy n="75" d="100"/>
        </p:scale>
        <p:origin x="370" y="-1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viewProps" Target="viewProps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024256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source.org/licenses/MIT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2476262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dirty="0"/>
              <a:t>Heart Disease Prediction</a:t>
            </a:r>
          </a:p>
          <a:p>
            <a:pPr marL="0" indent="0" algn="l">
              <a:lnSpc>
                <a:spcPts val="5600"/>
              </a:lnSpc>
              <a:buNone/>
            </a:pPr>
            <a:r>
              <a:rPr lang="en-US" sz="4450" dirty="0"/>
              <a:t>System</a:t>
            </a:r>
          </a:p>
        </p:txBody>
      </p:sp>
      <p:sp>
        <p:nvSpPr>
          <p:cNvPr id="4" name="Text 1"/>
          <p:cNvSpPr/>
          <p:nvPr/>
        </p:nvSpPr>
        <p:spPr>
          <a:xfrm>
            <a:off x="6244709" y="4226600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 Production-Ready Machine Learning Web Application</a:t>
            </a:r>
            <a:endParaRPr lang="en-US" sz="1700" dirty="0"/>
          </a:p>
        </p:txBody>
      </p:sp>
      <p:sp>
        <p:nvSpPr>
          <p:cNvPr id="5" name="Text 2"/>
          <p:cNvSpPr/>
          <p:nvPr/>
        </p:nvSpPr>
        <p:spPr>
          <a:xfrm>
            <a:off x="6244709" y="4898231"/>
            <a:ext cx="7627382" cy="8551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50"/>
              </a:lnSpc>
              <a:buNone/>
            </a:pPr>
            <a:r>
              <a:rPr lang="en-US" sz="26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Predicting Heart Disease Risk Using XGBoost | FastAPI | MongoDB | Vercel</a:t>
            </a:r>
            <a:endParaRPr lang="en-US" sz="265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6594FEB-E48D-8567-1F33-B36B4D128690}"/>
              </a:ext>
            </a:extLst>
          </p:cNvPr>
          <p:cNvSpPr/>
          <p:nvPr/>
        </p:nvSpPr>
        <p:spPr>
          <a:xfrm>
            <a:off x="12823902" y="7683190"/>
            <a:ext cx="1694986" cy="4683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62296" y="501830"/>
            <a:ext cx="658939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The Problem We're Solving</a:t>
            </a:r>
            <a:endParaRPr lang="en-US" sz="4450" dirty="0"/>
          </a:p>
        </p:txBody>
      </p:sp>
      <p:sp>
        <p:nvSpPr>
          <p:cNvPr id="13" name="Text 7"/>
          <p:cNvSpPr/>
          <p:nvPr/>
        </p:nvSpPr>
        <p:spPr>
          <a:xfrm>
            <a:off x="11955899" y="2694384"/>
            <a:ext cx="1880711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11955899" y="3539133"/>
            <a:ext cx="1880711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15" name="Text 9"/>
          <p:cNvSpPr/>
          <p:nvPr/>
        </p:nvSpPr>
        <p:spPr>
          <a:xfrm>
            <a:off x="725805" y="7263982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Our motivation: Build a production-ready app that provides instant, data-driven heart risk assessments from anywhere, on any device.</a:t>
            </a:r>
            <a:endParaRPr lang="en-US" sz="175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7677F28-B4DA-AA88-EDF5-93E103EA85E8}"/>
              </a:ext>
            </a:extLst>
          </p:cNvPr>
          <p:cNvSpPr/>
          <p:nvPr/>
        </p:nvSpPr>
        <p:spPr>
          <a:xfrm>
            <a:off x="12823902" y="7683190"/>
            <a:ext cx="1694986" cy="4683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F7AD622-6690-F643-2266-82E1CC7625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8058" y="1584126"/>
            <a:ext cx="12373337" cy="572452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280190" y="656034"/>
            <a:ext cx="753344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Project Requirements &amp; Scope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1931789"/>
            <a:ext cx="3501509" cy="8505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Functional Requirements</a:t>
            </a:r>
            <a:endParaRPr lang="en-US" sz="2650" dirty="0"/>
          </a:p>
        </p:txBody>
      </p:sp>
      <p:sp>
        <p:nvSpPr>
          <p:cNvPr id="5" name="Text 2"/>
          <p:cNvSpPr/>
          <p:nvPr/>
        </p:nvSpPr>
        <p:spPr>
          <a:xfrm>
            <a:off x="6280190" y="3009186"/>
            <a:ext cx="3501509" cy="35040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850"/>
              </a:lnSpc>
              <a:buSzPct val="100000"/>
            </a:pP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10342721" y="1931789"/>
            <a:ext cx="3501509" cy="8505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Non-Functional Requirements</a:t>
            </a:r>
            <a:endParaRPr lang="en-US" sz="2650" dirty="0"/>
          </a:p>
        </p:txBody>
      </p:sp>
      <p:sp>
        <p:nvSpPr>
          <p:cNvPr id="7" name="Text 4"/>
          <p:cNvSpPr/>
          <p:nvPr/>
        </p:nvSpPr>
        <p:spPr>
          <a:xfrm>
            <a:off x="10342721" y="3009186"/>
            <a:ext cx="3501509" cy="27782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Real-time response with smooth UI feedback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Responsive design (desktop, tablet, mobile)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Secure environment variable management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85–90% model accuracy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6280190" y="6847642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Scope includes: Web frontend, REST API backend, ML model, cloud database, and full deployment pipeline.</a:t>
            </a:r>
            <a:endParaRPr lang="en-US" sz="175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9EEA3C0-BBD4-9BCF-68CC-2F0BCC3AA4FE}"/>
              </a:ext>
            </a:extLst>
          </p:cNvPr>
          <p:cNvSpPr/>
          <p:nvPr/>
        </p:nvSpPr>
        <p:spPr>
          <a:xfrm>
            <a:off x="12823902" y="7683190"/>
            <a:ext cx="1694986" cy="4683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99567DE-2903-4037-CA55-4680E28BA2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453997" y="405170"/>
            <a:ext cx="5174694" cy="4402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50"/>
              </a:lnSpc>
              <a:buNone/>
            </a:pPr>
            <a:r>
              <a:rPr lang="en-US" sz="27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How We Built It: Technology Stack</a:t>
            </a:r>
            <a:endParaRPr lang="en-US" sz="27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3997" y="1020485"/>
            <a:ext cx="9722287" cy="504801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705573" y="3133738"/>
            <a:ext cx="1199713" cy="8098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Three-Tier Cloud Architecture</a:t>
            </a:r>
            <a:endParaRPr lang="en-US" sz="17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17837" y="2359173"/>
            <a:ext cx="244142" cy="244142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684133" y="2062244"/>
            <a:ext cx="2101899" cy="2699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Web Frontend</a:t>
            </a:r>
            <a:endParaRPr lang="en-US" sz="1700" dirty="0"/>
          </a:p>
        </p:txBody>
      </p:sp>
      <p:sp>
        <p:nvSpPr>
          <p:cNvPr id="7" name="Text 3"/>
          <p:cNvSpPr/>
          <p:nvPr/>
        </p:nvSpPr>
        <p:spPr>
          <a:xfrm>
            <a:off x="2684133" y="2408961"/>
            <a:ext cx="2101899" cy="3500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3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Vercel-hosted HTML/CSS/JS frontend</a:t>
            </a:r>
            <a:endParaRPr lang="en-US" sz="1350" dirty="0"/>
          </a:p>
        </p:txBody>
      </p:sp>
      <p:sp>
        <p:nvSpPr>
          <p:cNvPr id="8" name="Text 4"/>
          <p:cNvSpPr/>
          <p:nvPr/>
        </p:nvSpPr>
        <p:spPr>
          <a:xfrm>
            <a:off x="9844024" y="3213969"/>
            <a:ext cx="2101899" cy="2699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FastAPI Backend</a:t>
            </a:r>
            <a:endParaRPr lang="en-US" sz="1700" dirty="0"/>
          </a:p>
        </p:txBody>
      </p:sp>
      <p:sp>
        <p:nvSpPr>
          <p:cNvPr id="9" name="Text 5"/>
          <p:cNvSpPr/>
          <p:nvPr/>
        </p:nvSpPr>
        <p:spPr>
          <a:xfrm>
            <a:off x="9844024" y="3560687"/>
            <a:ext cx="2101899" cy="3500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3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Railway-deployed API with Uvicorn</a:t>
            </a:r>
            <a:endParaRPr lang="en-US" sz="13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695599" y="2915841"/>
            <a:ext cx="244142" cy="244142"/>
          </a:xfrm>
          <a:prstGeom prst="rect">
            <a:avLst/>
          </a:prstGeom>
        </p:spPr>
      </p:pic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595538" y="4432279"/>
            <a:ext cx="244141" cy="244142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2684133" y="4308108"/>
            <a:ext cx="2101899" cy="2699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MongoDB Atlas</a:t>
            </a:r>
            <a:endParaRPr lang="en-US" sz="1700" dirty="0"/>
          </a:p>
        </p:txBody>
      </p:sp>
      <p:sp>
        <p:nvSpPr>
          <p:cNvPr id="13" name="Text 7"/>
          <p:cNvSpPr/>
          <p:nvPr/>
        </p:nvSpPr>
        <p:spPr>
          <a:xfrm>
            <a:off x="2684133" y="4654826"/>
            <a:ext cx="2101899" cy="3500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3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Managed cloud database for data storage</a:t>
            </a:r>
            <a:endParaRPr lang="en-US" sz="1350" dirty="0"/>
          </a:p>
        </p:txBody>
      </p:sp>
      <p:sp>
        <p:nvSpPr>
          <p:cNvPr id="14" name="Text 8"/>
          <p:cNvSpPr/>
          <p:nvPr/>
        </p:nvSpPr>
        <p:spPr>
          <a:xfrm>
            <a:off x="2453997" y="6254472"/>
            <a:ext cx="2113478" cy="2640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Core Technologies</a:t>
            </a:r>
            <a:endParaRPr lang="en-US" sz="1650" dirty="0"/>
          </a:p>
        </p:txBody>
      </p:sp>
      <p:sp>
        <p:nvSpPr>
          <p:cNvPr id="15" name="Text 9"/>
          <p:cNvSpPr/>
          <p:nvPr/>
        </p:nvSpPr>
        <p:spPr>
          <a:xfrm>
            <a:off x="2453997" y="6606064"/>
            <a:ext cx="4689277" cy="11876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1100" b="1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Backend:</a:t>
            </a:r>
            <a:r>
              <a:rPr lang="en-US" sz="11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FastAPI, XGBoost, MongoDB, Pydantic, Uvicorn, Python 3.9+</a:t>
            </a:r>
            <a:endParaRPr lang="en-US" sz="1100" dirty="0"/>
          </a:p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1100" b="1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Frontend:</a:t>
            </a:r>
            <a:r>
              <a:rPr lang="en-US" sz="11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HTML5, CSS3, JavaScript (ES6+), Fetch API</a:t>
            </a:r>
            <a:endParaRPr lang="en-US" sz="1100" dirty="0"/>
          </a:p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1100" b="1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Deployment:</a:t>
            </a:r>
            <a:r>
              <a:rPr lang="en-US" sz="11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Railway (backend), Vercel (frontend), MongoDB Atlas (database), GitHub</a:t>
            </a:r>
            <a:endParaRPr lang="en-US" sz="1100" dirty="0"/>
          </a:p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1100" b="1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ML Pipeline:</a:t>
            </a:r>
            <a:r>
              <a:rPr lang="en-US" sz="11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scikit-learn, pandas, numpy</a:t>
            </a:r>
            <a:endParaRPr lang="en-US" sz="1100" dirty="0"/>
          </a:p>
        </p:txBody>
      </p:sp>
      <p:sp>
        <p:nvSpPr>
          <p:cNvPr id="16" name="Text 10"/>
          <p:cNvSpPr/>
          <p:nvPr/>
        </p:nvSpPr>
        <p:spPr>
          <a:xfrm>
            <a:off x="7494508" y="6254472"/>
            <a:ext cx="2113478" cy="2640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Key Design Decisions</a:t>
            </a:r>
            <a:endParaRPr lang="en-US" sz="1650" dirty="0"/>
          </a:p>
        </p:txBody>
      </p:sp>
      <p:sp>
        <p:nvSpPr>
          <p:cNvPr id="17" name="Text 11"/>
          <p:cNvSpPr/>
          <p:nvPr/>
        </p:nvSpPr>
        <p:spPr>
          <a:xfrm>
            <a:off x="7494508" y="6606064"/>
            <a:ext cx="4689277" cy="6091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1100" dirty="0">
                <a:solidFill>
                  <a:srgbClr val="437066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XGBoost:</a:t>
            </a:r>
            <a:r>
              <a:rPr lang="en-US" sz="11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High performance for tabular medical data.</a:t>
            </a:r>
            <a:endParaRPr lang="en-US" sz="1100" dirty="0"/>
          </a:p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1100" dirty="0">
                <a:solidFill>
                  <a:srgbClr val="437066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FastAPI:</a:t>
            </a:r>
            <a:r>
              <a:rPr lang="en-US" sz="11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Async, high-speed API responses.</a:t>
            </a:r>
            <a:endParaRPr lang="en-US" sz="1100" dirty="0"/>
          </a:p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1100" dirty="0">
                <a:solidFill>
                  <a:srgbClr val="437066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MongoDB:</a:t>
            </a:r>
            <a:r>
              <a:rPr lang="en-US" sz="11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Flexible, schema-free prediction storage.</a:t>
            </a:r>
            <a:endParaRPr lang="en-US" sz="11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B8431DE-9C93-9871-560C-62D248716796}"/>
              </a:ext>
            </a:extLst>
          </p:cNvPr>
          <p:cNvSpPr/>
          <p:nvPr/>
        </p:nvSpPr>
        <p:spPr>
          <a:xfrm>
            <a:off x="12823902" y="7683190"/>
            <a:ext cx="1694986" cy="4683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666" y="814388"/>
            <a:ext cx="6859905" cy="6774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Project Planning &amp; Execution</a:t>
            </a:r>
            <a:endParaRPr lang="en-US" sz="4250" dirty="0"/>
          </a:p>
        </p:txBody>
      </p:sp>
      <p:sp>
        <p:nvSpPr>
          <p:cNvPr id="3" name="Text 1"/>
          <p:cNvSpPr/>
          <p:nvPr/>
        </p:nvSpPr>
        <p:spPr>
          <a:xfrm>
            <a:off x="758666" y="1906191"/>
            <a:ext cx="216694" cy="2709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01</a:t>
            </a:r>
            <a:endParaRPr lang="en-US" sz="1700" dirty="0"/>
          </a:p>
        </p:txBody>
      </p:sp>
      <p:sp>
        <p:nvSpPr>
          <p:cNvPr id="4" name="Shape 2"/>
          <p:cNvSpPr/>
          <p:nvPr/>
        </p:nvSpPr>
        <p:spPr>
          <a:xfrm>
            <a:off x="758666" y="2244209"/>
            <a:ext cx="6452949" cy="30480"/>
          </a:xfrm>
          <a:prstGeom prst="rect">
            <a:avLst/>
          </a:prstGeom>
          <a:solidFill>
            <a:srgbClr val="437066"/>
          </a:solidFill>
          <a:ln/>
        </p:spPr>
      </p:sp>
      <p:sp>
        <p:nvSpPr>
          <p:cNvPr id="5" name="Text 3"/>
          <p:cNvSpPr/>
          <p:nvPr/>
        </p:nvSpPr>
        <p:spPr>
          <a:xfrm>
            <a:off x="758666" y="2413516"/>
            <a:ext cx="3788926" cy="3387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Data Collection &amp; Preprocessing</a:t>
            </a:r>
            <a:endParaRPr lang="en-US" sz="2100" dirty="0"/>
          </a:p>
        </p:txBody>
      </p:sp>
      <p:sp>
        <p:nvSpPr>
          <p:cNvPr id="6" name="Text 4"/>
          <p:cNvSpPr/>
          <p:nvPr/>
        </p:nvSpPr>
        <p:spPr>
          <a:xfrm>
            <a:off x="758666" y="2876550"/>
            <a:ext cx="6452949" cy="3392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Cleaned Cleveland Heart Disease Dataset (cleaned_heart.csv).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7418784" y="1906191"/>
            <a:ext cx="216694" cy="2709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02</a:t>
            </a:r>
            <a:endParaRPr lang="en-US" sz="1700" dirty="0"/>
          </a:p>
        </p:txBody>
      </p:sp>
      <p:sp>
        <p:nvSpPr>
          <p:cNvPr id="8" name="Shape 6"/>
          <p:cNvSpPr/>
          <p:nvPr/>
        </p:nvSpPr>
        <p:spPr>
          <a:xfrm>
            <a:off x="7418784" y="2244209"/>
            <a:ext cx="6452949" cy="30480"/>
          </a:xfrm>
          <a:prstGeom prst="rect">
            <a:avLst/>
          </a:prstGeom>
          <a:solidFill>
            <a:srgbClr val="437066"/>
          </a:solidFill>
          <a:ln/>
        </p:spPr>
      </p:sp>
      <p:sp>
        <p:nvSpPr>
          <p:cNvPr id="9" name="Text 7"/>
          <p:cNvSpPr/>
          <p:nvPr/>
        </p:nvSpPr>
        <p:spPr>
          <a:xfrm>
            <a:off x="7418784" y="2413516"/>
            <a:ext cx="2709863" cy="3387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Model Training</a:t>
            </a:r>
            <a:endParaRPr lang="en-US" sz="2100" dirty="0"/>
          </a:p>
        </p:txBody>
      </p:sp>
      <p:sp>
        <p:nvSpPr>
          <p:cNvPr id="10" name="Text 8"/>
          <p:cNvSpPr/>
          <p:nvPr/>
        </p:nvSpPr>
        <p:spPr>
          <a:xfrm>
            <a:off x="7418784" y="2876550"/>
            <a:ext cx="6452949" cy="3392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XGBoost classifier training and evaluation.</a:t>
            </a:r>
            <a:endParaRPr lang="en-US" sz="1700" dirty="0"/>
          </a:p>
        </p:txBody>
      </p:sp>
      <p:sp>
        <p:nvSpPr>
          <p:cNvPr id="11" name="Text 9"/>
          <p:cNvSpPr/>
          <p:nvPr/>
        </p:nvSpPr>
        <p:spPr>
          <a:xfrm>
            <a:off x="758666" y="3585448"/>
            <a:ext cx="216694" cy="2709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03</a:t>
            </a:r>
            <a:endParaRPr lang="en-US" sz="1700" dirty="0"/>
          </a:p>
        </p:txBody>
      </p:sp>
      <p:sp>
        <p:nvSpPr>
          <p:cNvPr id="12" name="Shape 10"/>
          <p:cNvSpPr/>
          <p:nvPr/>
        </p:nvSpPr>
        <p:spPr>
          <a:xfrm>
            <a:off x="758666" y="3923467"/>
            <a:ext cx="6452949" cy="30480"/>
          </a:xfrm>
          <a:prstGeom prst="rect">
            <a:avLst/>
          </a:prstGeom>
          <a:solidFill>
            <a:srgbClr val="437066"/>
          </a:solidFill>
          <a:ln/>
        </p:spPr>
      </p:sp>
      <p:sp>
        <p:nvSpPr>
          <p:cNvPr id="13" name="Text 11"/>
          <p:cNvSpPr/>
          <p:nvPr/>
        </p:nvSpPr>
        <p:spPr>
          <a:xfrm>
            <a:off x="758666" y="4092773"/>
            <a:ext cx="2709863" cy="3387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Backend Development</a:t>
            </a:r>
            <a:endParaRPr lang="en-US" sz="2100" dirty="0"/>
          </a:p>
        </p:txBody>
      </p:sp>
      <p:sp>
        <p:nvSpPr>
          <p:cNvPr id="14" name="Text 12"/>
          <p:cNvSpPr/>
          <p:nvPr/>
        </p:nvSpPr>
        <p:spPr>
          <a:xfrm>
            <a:off x="758666" y="4555808"/>
            <a:ext cx="6452949" cy="6784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FastAPI app with prediction endpoint, API key auth, MongoDB integration.</a:t>
            </a:r>
            <a:endParaRPr lang="en-US" sz="1700" dirty="0"/>
          </a:p>
        </p:txBody>
      </p:sp>
      <p:sp>
        <p:nvSpPr>
          <p:cNvPr id="15" name="Text 13"/>
          <p:cNvSpPr/>
          <p:nvPr/>
        </p:nvSpPr>
        <p:spPr>
          <a:xfrm>
            <a:off x="7418784" y="3585448"/>
            <a:ext cx="216694" cy="2709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04</a:t>
            </a:r>
            <a:endParaRPr lang="en-US" sz="1700" dirty="0"/>
          </a:p>
        </p:txBody>
      </p:sp>
      <p:sp>
        <p:nvSpPr>
          <p:cNvPr id="16" name="Shape 14"/>
          <p:cNvSpPr/>
          <p:nvPr/>
        </p:nvSpPr>
        <p:spPr>
          <a:xfrm>
            <a:off x="7418784" y="3923467"/>
            <a:ext cx="6452949" cy="30480"/>
          </a:xfrm>
          <a:prstGeom prst="rect">
            <a:avLst/>
          </a:prstGeom>
          <a:solidFill>
            <a:srgbClr val="437066"/>
          </a:solidFill>
          <a:ln/>
        </p:spPr>
      </p:sp>
      <p:sp>
        <p:nvSpPr>
          <p:cNvPr id="17" name="Text 15"/>
          <p:cNvSpPr/>
          <p:nvPr/>
        </p:nvSpPr>
        <p:spPr>
          <a:xfrm>
            <a:off x="7418784" y="4092773"/>
            <a:ext cx="2725222" cy="3387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Frontend Development</a:t>
            </a:r>
            <a:endParaRPr lang="en-US" sz="2100" dirty="0"/>
          </a:p>
        </p:txBody>
      </p:sp>
      <p:sp>
        <p:nvSpPr>
          <p:cNvPr id="18" name="Text 16"/>
          <p:cNvSpPr/>
          <p:nvPr/>
        </p:nvSpPr>
        <p:spPr>
          <a:xfrm>
            <a:off x="7418784" y="4555808"/>
            <a:ext cx="6452949" cy="6784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Responsive UI, form validation, loading animations, result visualization.</a:t>
            </a:r>
            <a:endParaRPr lang="en-US" sz="1700" dirty="0"/>
          </a:p>
        </p:txBody>
      </p:sp>
      <p:sp>
        <p:nvSpPr>
          <p:cNvPr id="19" name="Text 17"/>
          <p:cNvSpPr/>
          <p:nvPr/>
        </p:nvSpPr>
        <p:spPr>
          <a:xfrm>
            <a:off x="758666" y="5603915"/>
            <a:ext cx="216694" cy="2709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05</a:t>
            </a:r>
            <a:endParaRPr lang="en-US" sz="1700" dirty="0"/>
          </a:p>
        </p:txBody>
      </p:sp>
      <p:sp>
        <p:nvSpPr>
          <p:cNvPr id="20" name="Shape 18"/>
          <p:cNvSpPr/>
          <p:nvPr/>
        </p:nvSpPr>
        <p:spPr>
          <a:xfrm>
            <a:off x="758666" y="5941933"/>
            <a:ext cx="6452949" cy="30480"/>
          </a:xfrm>
          <a:prstGeom prst="rect">
            <a:avLst/>
          </a:prstGeom>
          <a:solidFill>
            <a:srgbClr val="437066"/>
          </a:solidFill>
          <a:ln/>
        </p:spPr>
      </p:sp>
      <p:sp>
        <p:nvSpPr>
          <p:cNvPr id="21" name="Text 19"/>
          <p:cNvSpPr/>
          <p:nvPr/>
        </p:nvSpPr>
        <p:spPr>
          <a:xfrm>
            <a:off x="758666" y="6111240"/>
            <a:ext cx="2709863" cy="3387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Cloud Deployment</a:t>
            </a:r>
            <a:endParaRPr lang="en-US" sz="2100" dirty="0"/>
          </a:p>
        </p:txBody>
      </p:sp>
      <p:sp>
        <p:nvSpPr>
          <p:cNvPr id="22" name="Text 20"/>
          <p:cNvSpPr/>
          <p:nvPr/>
        </p:nvSpPr>
        <p:spPr>
          <a:xfrm>
            <a:off x="758666" y="6574274"/>
            <a:ext cx="6452949" cy="6784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Railway (backend), Vercel (frontend), MongoDB Atlas (database).</a:t>
            </a:r>
            <a:endParaRPr lang="en-US" sz="1700" dirty="0"/>
          </a:p>
        </p:txBody>
      </p:sp>
      <p:sp>
        <p:nvSpPr>
          <p:cNvPr id="23" name="Text 21"/>
          <p:cNvSpPr/>
          <p:nvPr/>
        </p:nvSpPr>
        <p:spPr>
          <a:xfrm>
            <a:off x="7418784" y="5603915"/>
            <a:ext cx="216694" cy="2709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06</a:t>
            </a:r>
            <a:endParaRPr lang="en-US" sz="1700" dirty="0"/>
          </a:p>
        </p:txBody>
      </p:sp>
      <p:sp>
        <p:nvSpPr>
          <p:cNvPr id="24" name="Shape 22"/>
          <p:cNvSpPr/>
          <p:nvPr/>
        </p:nvSpPr>
        <p:spPr>
          <a:xfrm>
            <a:off x="7418784" y="5941933"/>
            <a:ext cx="6452949" cy="30480"/>
          </a:xfrm>
          <a:prstGeom prst="rect">
            <a:avLst/>
          </a:prstGeom>
          <a:solidFill>
            <a:srgbClr val="437066"/>
          </a:solidFill>
          <a:ln/>
        </p:spPr>
      </p:sp>
      <p:sp>
        <p:nvSpPr>
          <p:cNvPr id="25" name="Text 23"/>
          <p:cNvSpPr/>
          <p:nvPr/>
        </p:nvSpPr>
        <p:spPr>
          <a:xfrm>
            <a:off x="7418784" y="6111240"/>
            <a:ext cx="2709863" cy="3387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Testing &amp; Validation</a:t>
            </a:r>
            <a:endParaRPr lang="en-US" sz="2100" dirty="0"/>
          </a:p>
        </p:txBody>
      </p:sp>
      <p:sp>
        <p:nvSpPr>
          <p:cNvPr id="26" name="Text 24"/>
          <p:cNvSpPr/>
          <p:nvPr/>
        </p:nvSpPr>
        <p:spPr>
          <a:xfrm>
            <a:off x="7418784" y="6574274"/>
            <a:ext cx="6452949" cy="3392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Input range validation, API testing, cross-browser UI checks.</a:t>
            </a:r>
            <a:endParaRPr lang="en-US" sz="1700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786828F-50BA-C181-3136-7659574DFC75}"/>
              </a:ext>
            </a:extLst>
          </p:cNvPr>
          <p:cNvSpPr/>
          <p:nvPr/>
        </p:nvSpPr>
        <p:spPr>
          <a:xfrm>
            <a:off x="12823902" y="7683190"/>
            <a:ext cx="1694986" cy="4683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192560" y="909280"/>
            <a:ext cx="5044678" cy="6305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9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Live Demo &amp; Results</a:t>
            </a:r>
            <a:endParaRPr lang="en-US" sz="3950" dirty="0"/>
          </a:p>
        </p:txBody>
      </p:sp>
      <p:sp>
        <p:nvSpPr>
          <p:cNvPr id="4" name="Text 1"/>
          <p:cNvSpPr/>
          <p:nvPr/>
        </p:nvSpPr>
        <p:spPr>
          <a:xfrm>
            <a:off x="6192560" y="1988463"/>
            <a:ext cx="3026807" cy="378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3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What Was Achieved</a:t>
            </a:r>
            <a:endParaRPr lang="en-US" sz="2350" dirty="0"/>
          </a:p>
        </p:txBody>
      </p:sp>
      <p:sp>
        <p:nvSpPr>
          <p:cNvPr id="5" name="Text 2"/>
          <p:cNvSpPr/>
          <p:nvPr/>
        </p:nvSpPr>
        <p:spPr>
          <a:xfrm>
            <a:off x="6192560" y="2546152"/>
            <a:ext cx="3619738" cy="15879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Fully deployed, production-ready application.</a:t>
            </a:r>
            <a:endParaRPr lang="en-US" sz="1550" dirty="0"/>
          </a:p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Frontend on Vercel | Backend API on Railway | Data in MongoDB Atlas.</a:t>
            </a:r>
            <a:endParaRPr lang="en-US" sz="1550" dirty="0"/>
          </a:p>
        </p:txBody>
      </p:sp>
      <p:sp>
        <p:nvSpPr>
          <p:cNvPr id="6" name="Text 3"/>
          <p:cNvSpPr/>
          <p:nvPr/>
        </p:nvSpPr>
        <p:spPr>
          <a:xfrm>
            <a:off x="6192560" y="4313515"/>
            <a:ext cx="3619738" cy="7717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3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API in Action: </a:t>
            </a:r>
            <a:r>
              <a:rPr lang="en-US" sz="2350" dirty="0">
                <a:solidFill>
                  <a:srgbClr val="2C3249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POST /api/predict</a:t>
            </a:r>
            <a:endParaRPr lang="en-US" sz="2350" dirty="0"/>
          </a:p>
        </p:txBody>
      </p:sp>
      <p:sp>
        <p:nvSpPr>
          <p:cNvPr id="7" name="Text 4"/>
          <p:cNvSpPr/>
          <p:nvPr/>
        </p:nvSpPr>
        <p:spPr>
          <a:xfrm>
            <a:off x="6192560" y="5264706"/>
            <a:ext cx="3619738" cy="305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Input: 13 medical parameters</a:t>
            </a:r>
            <a:endParaRPr lang="en-US" sz="1550" dirty="0"/>
          </a:p>
        </p:txBody>
      </p:sp>
      <p:sp>
        <p:nvSpPr>
          <p:cNvPr id="8" name="Text 5"/>
          <p:cNvSpPr/>
          <p:nvPr/>
        </p:nvSpPr>
        <p:spPr>
          <a:xfrm>
            <a:off x="6192560" y="5731193"/>
            <a:ext cx="3619738" cy="6710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Output: </a:t>
            </a:r>
            <a:r>
              <a:rPr lang="en-US" sz="1550" dirty="0">
                <a:solidFill>
                  <a:srgbClr val="2C3249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{ "risk_probability": 0.87, "risk_level": "High" }</a:t>
            </a:r>
            <a:endParaRPr lang="en-US" sz="1550" dirty="0"/>
          </a:p>
        </p:txBody>
      </p:sp>
      <p:sp>
        <p:nvSpPr>
          <p:cNvPr id="9" name="Text 6"/>
          <p:cNvSpPr/>
          <p:nvPr/>
        </p:nvSpPr>
        <p:spPr>
          <a:xfrm>
            <a:off x="10312122" y="1988463"/>
            <a:ext cx="3026807" cy="378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3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Model Performance</a:t>
            </a:r>
            <a:endParaRPr lang="en-US" sz="2350" dirty="0"/>
          </a:p>
        </p:txBody>
      </p:sp>
      <p:sp>
        <p:nvSpPr>
          <p:cNvPr id="10" name="Text 7"/>
          <p:cNvSpPr/>
          <p:nvPr/>
        </p:nvSpPr>
        <p:spPr>
          <a:xfrm>
            <a:off x="10312122" y="2546152"/>
            <a:ext cx="3619738" cy="20184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50" b="1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Algorithm:</a:t>
            </a:r>
            <a:r>
              <a:rPr lang="en-US" sz="15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XGBoost Classifier</a:t>
            </a:r>
            <a:endParaRPr lang="en-US" sz="1550" dirty="0"/>
          </a:p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50" b="1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Training Data:</a:t>
            </a:r>
            <a:r>
              <a:rPr lang="en-US" sz="15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Cleveland Heart Disease Dataset</a:t>
            </a:r>
            <a:endParaRPr lang="en-US" sz="1550" dirty="0"/>
          </a:p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50" b="1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Accuracy:</a:t>
            </a:r>
            <a:r>
              <a:rPr lang="en-US" sz="15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~85–90%</a:t>
            </a:r>
            <a:endParaRPr lang="en-US" sz="1550" dirty="0"/>
          </a:p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50" b="1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Output:</a:t>
            </a:r>
            <a:r>
              <a:rPr lang="en-US" sz="15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Risk probability (0.0–1.0) + Risk level</a:t>
            </a:r>
            <a:endParaRPr lang="en-US" sz="1550" dirty="0"/>
          </a:p>
        </p:txBody>
      </p:sp>
      <p:sp>
        <p:nvSpPr>
          <p:cNvPr id="11" name="Text 8"/>
          <p:cNvSpPr/>
          <p:nvPr/>
        </p:nvSpPr>
        <p:spPr>
          <a:xfrm>
            <a:off x="10312122" y="4744045"/>
            <a:ext cx="3026807" cy="378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3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UX Highlights</a:t>
            </a:r>
            <a:endParaRPr lang="en-US" sz="2350" dirty="0"/>
          </a:p>
        </p:txBody>
      </p:sp>
      <p:sp>
        <p:nvSpPr>
          <p:cNvPr id="12" name="Text 9"/>
          <p:cNvSpPr/>
          <p:nvPr/>
        </p:nvSpPr>
        <p:spPr>
          <a:xfrm>
            <a:off x="10312122" y="5301734"/>
            <a:ext cx="3619738" cy="19557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Color-coded risk results with progress bars</a:t>
            </a:r>
            <a:endParaRPr lang="en-US" sz="1550" dirty="0"/>
          </a:p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Real-time form validation and error handling</a:t>
            </a:r>
            <a:endParaRPr lang="en-US" sz="1550" dirty="0"/>
          </a:p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Seamless mobile and desktop experience</a:t>
            </a:r>
            <a:endParaRPr lang="en-US" sz="155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D47D62B-FD83-090C-73E5-ADE2A9541D1C}"/>
              </a:ext>
            </a:extLst>
          </p:cNvPr>
          <p:cNvSpPr/>
          <p:nvPr/>
        </p:nvSpPr>
        <p:spPr>
          <a:xfrm>
            <a:off x="12823902" y="7683190"/>
            <a:ext cx="1694986" cy="4683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741BAEC-A91D-1D49-8261-7ECE383AE0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50471"/>
            <a:ext cx="6099859" cy="800107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10972"/>
            <a:ext cx="763154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Deployment &amp; Model Accuracy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478042" y="3634264"/>
            <a:ext cx="2789873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50"/>
              </a:lnSpc>
              <a:buNone/>
            </a:pPr>
            <a:r>
              <a:rPr lang="en-US" sz="44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85-90%</a:t>
            </a:r>
            <a:endParaRPr lang="en-US" sz="44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1932" y="2216587"/>
            <a:ext cx="3402330" cy="340233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455420" y="590240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Prediction Accuracy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6392823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Achieved with XGBoost on Cleveland Heart Disease Dataset.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920145" y="3634264"/>
            <a:ext cx="2789873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50"/>
              </a:lnSpc>
              <a:buNone/>
            </a:pPr>
            <a:r>
              <a:rPr lang="en-US" sz="44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100%</a:t>
            </a:r>
            <a:endParaRPr lang="en-US" sz="44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4035" y="2216587"/>
            <a:ext cx="3402330" cy="340233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829895" y="5902404"/>
            <a:ext cx="297060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Production Deployment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5235893" y="6392823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Live on Vercel, Railway, and MongoDB Atlas.</a:t>
            </a:r>
            <a:endParaRPr lang="en-US" sz="1750" dirty="0"/>
          </a:p>
        </p:txBody>
      </p:sp>
      <p:sp>
        <p:nvSpPr>
          <p:cNvPr id="11" name="Text 7"/>
          <p:cNvSpPr/>
          <p:nvPr/>
        </p:nvSpPr>
        <p:spPr>
          <a:xfrm>
            <a:off x="10362248" y="3634264"/>
            <a:ext cx="2789873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50"/>
              </a:lnSpc>
              <a:buNone/>
            </a:pPr>
            <a:r>
              <a:rPr lang="en-US" sz="44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13</a:t>
            </a:r>
            <a:endParaRPr lang="en-US" sz="4450" dirty="0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56138" y="2216587"/>
            <a:ext cx="3402330" cy="3402330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0339626" y="590240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Medical Parameters</a:t>
            </a:r>
            <a:endParaRPr lang="en-US" sz="2200" dirty="0"/>
          </a:p>
        </p:txBody>
      </p:sp>
      <p:sp>
        <p:nvSpPr>
          <p:cNvPr id="14" name="Text 9"/>
          <p:cNvSpPr/>
          <p:nvPr/>
        </p:nvSpPr>
        <p:spPr>
          <a:xfrm>
            <a:off x="9677995" y="6392823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Key inputs for comprehensive risk assessment.</a:t>
            </a:r>
            <a:endParaRPr lang="en-US" sz="175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593513B-A06F-45A5-F378-EB2F26E651B9}"/>
              </a:ext>
            </a:extLst>
          </p:cNvPr>
          <p:cNvSpPr/>
          <p:nvPr/>
        </p:nvSpPr>
        <p:spPr>
          <a:xfrm>
            <a:off x="12823902" y="7683190"/>
            <a:ext cx="1694986" cy="4683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66086"/>
            <a:ext cx="843272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Thank You — Questions Welcome!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133951" y="2483644"/>
            <a:ext cx="1270265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"Early prediction saves lives — technology makes it possible."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2228493"/>
            <a:ext cx="30480" cy="873204"/>
          </a:xfrm>
          <a:prstGeom prst="rect">
            <a:avLst/>
          </a:prstGeom>
          <a:solidFill>
            <a:srgbClr val="437066"/>
          </a:solidFill>
          <a:ln/>
        </p:spPr>
      </p:sp>
      <p:sp>
        <p:nvSpPr>
          <p:cNvPr id="5" name="Text 3"/>
          <p:cNvSpPr/>
          <p:nvPr/>
        </p:nvSpPr>
        <p:spPr>
          <a:xfrm>
            <a:off x="793790" y="3441859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Summary Recap</a:t>
            </a:r>
            <a:endParaRPr lang="en-US" sz="2650" dirty="0"/>
          </a:p>
        </p:txBody>
      </p:sp>
      <p:sp>
        <p:nvSpPr>
          <p:cNvPr id="6" name="Text 4"/>
          <p:cNvSpPr/>
          <p:nvPr/>
        </p:nvSpPr>
        <p:spPr>
          <a:xfrm>
            <a:off x="793790" y="4207312"/>
            <a:ext cx="13042821" cy="16894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Complete ML-powered heart disease prediction system.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Deployed across 3 cloud platforms.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85–90% prediction accuracy using XGBoost.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Designed for real-world usability with security, validation, and responsive UI.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615195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Open Source: Available under the </a:t>
            </a:r>
            <a:r>
              <a:rPr lang="en-US" sz="1750" u="sng" dirty="0">
                <a:solidFill>
                  <a:srgbClr val="437066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MIT License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6770013"/>
            <a:ext cx="13042821" cy="3933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Built with </a:t>
            </a:r>
            <a:r>
              <a:rPr lang="en-US" sz="1750" dirty="0">
                <a:solidFill>
                  <a:srgbClr val="000000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❤️</a:t>
            </a: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for healthcare and machine learning education.</a:t>
            </a:r>
            <a:endParaRPr lang="en-US" sz="175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BD84391-2ED5-0302-8FE1-4FA56A7A9153}"/>
              </a:ext>
            </a:extLst>
          </p:cNvPr>
          <p:cNvSpPr/>
          <p:nvPr/>
        </p:nvSpPr>
        <p:spPr>
          <a:xfrm>
            <a:off x="12823902" y="7683190"/>
            <a:ext cx="1694986" cy="4683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</TotalTime>
  <Words>532</Words>
  <Application>Microsoft Office PowerPoint</Application>
  <PresentationFormat>Custom</PresentationFormat>
  <Paragraphs>93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Consolas</vt:lpstr>
      <vt:lpstr>Martel Sans</vt:lpstr>
      <vt:lpstr>Arial</vt:lpstr>
      <vt:lpstr>Montserrat</vt:lpstr>
      <vt:lpstr>Kanit Light</vt:lpstr>
      <vt:lpstr>Barlow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Nil Lad</cp:lastModifiedBy>
  <cp:revision>2</cp:revision>
  <dcterms:created xsi:type="dcterms:W3CDTF">2026-02-17T15:52:47Z</dcterms:created>
  <dcterms:modified xsi:type="dcterms:W3CDTF">2026-02-17T16:51:33Z</dcterms:modified>
</cp:coreProperties>
</file>